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1" r:id="rId2"/>
    <p:sldId id="699" r:id="rId3"/>
    <p:sldId id="706" r:id="rId4"/>
    <p:sldId id="707" r:id="rId5"/>
    <p:sldId id="708" r:id="rId6"/>
    <p:sldId id="709" r:id="rId7"/>
    <p:sldId id="710" r:id="rId8"/>
    <p:sldId id="696" r:id="rId9"/>
    <p:sldId id="698" r:id="rId10"/>
    <p:sldId id="697" r:id="rId11"/>
    <p:sldId id="263" r:id="rId12"/>
    <p:sldId id="705" r:id="rId13"/>
    <p:sldId id="700" r:id="rId14"/>
    <p:sldId id="701" r:id="rId15"/>
    <p:sldId id="702" r:id="rId16"/>
    <p:sldId id="703" r:id="rId17"/>
    <p:sldId id="704" r:id="rId18"/>
    <p:sldId id="695" r:id="rId19"/>
  </p:sldIdLst>
  <p:sldSz cx="20104100" cy="11309350"/>
  <p:notesSz cx="20104100" cy="113093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5B012"/>
    <a:srgbClr val="FFFFFF"/>
    <a:srgbClr val="91A3B0"/>
    <a:srgbClr val="333333"/>
    <a:srgbClr val="0F316C"/>
    <a:srgbClr val="0071CE"/>
    <a:srgbClr val="17B69C"/>
    <a:srgbClr val="EDF1F5"/>
    <a:srgbClr val="C5D9E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7" autoAdjust="0"/>
    <p:restoredTop sz="93817" autoAdjust="0"/>
  </p:normalViewPr>
  <p:slideViewPr>
    <p:cSldViewPr>
      <p:cViewPr varScale="1">
        <p:scale>
          <a:sx n="68" d="100"/>
          <a:sy n="68" d="100"/>
        </p:scale>
        <p:origin x="-354" y="-114"/>
      </p:cViewPr>
      <p:guideLst>
        <p:guide orient="horz" pos="1642"/>
        <p:guide pos="90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637103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13063" y="3203932"/>
            <a:ext cx="17277972" cy="5650230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413063" y="2738131"/>
            <a:ext cx="6891020" cy="400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91004" y="1399796"/>
            <a:ext cx="13122090" cy="704214"/>
          </a:xfrm>
          <a:prstGeom prst="rect">
            <a:avLst/>
          </a:prstGeom>
        </p:spPr>
        <p:txBody>
          <a:bodyPr lIns="0" tIns="0" rIns="0" bIns="0"/>
          <a:lstStyle>
            <a:lvl1pPr>
              <a:defRPr sz="4450" b="0" i="0">
                <a:solidFill>
                  <a:srgbClr val="60269E"/>
                </a:solidFill>
                <a:latin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  <a:latin typeface="IBM Plex Sans" panose="020B0503050203000203" pitchFamily="34" charset="0"/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8A8F96F0-52B2-3548-85EC-33CD486C79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205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A81BE1BD-7540-D444-8052-425E56B8FEB1}" type="datetimeFigureOut">
              <a:rPr lang="ru-RU" smtClean="0"/>
              <a:pPr/>
              <a:t>20.11.2023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C872D519-3666-1E42-93C6-D9A9D243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35394" y="10517696"/>
            <a:ext cx="6433312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04145512-48B7-094A-9A6E-742F27D06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474953" y="10517696"/>
            <a:ext cx="4623943" cy="276999"/>
          </a:xfrm>
          <a:prstGeom prst="rect">
            <a:avLst/>
          </a:prstGeo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98F9EA06-3FC5-B745-8466-F660D6235FA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3475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6DDBE326-5DAD-4AA4-A5DD-2905A8537C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" y="0"/>
            <a:ext cx="20100085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3825875"/>
            <a:ext cx="79964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IBM Plex Sans" charset="0"/>
              </a:rPr>
              <a:t>Тема: Разработка и тестирование приложения для анализа и прогнозирования метеорологических данных, влияющих на промышленные объекты, с использованием машинного обучения </a:t>
            </a:r>
            <a:endParaRPr lang="ru-RU" sz="3600" dirty="0">
              <a:solidFill>
                <a:schemeClr val="bg1"/>
              </a:solidFill>
              <a:latin typeface="IBM Plex Sans" charset="0"/>
            </a:endParaRPr>
          </a:p>
        </p:txBody>
      </p:sp>
      <p:pic>
        <p:nvPicPr>
          <p:cNvPr id="7" name="Рисунок 6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AC6A7D47-1E62-8B7B-8650-960BE28D1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2759075"/>
            <a:ext cx="7996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 smtClean="0">
                <a:latin typeface="IBM Plex Sans" charset="0"/>
              </a:rPr>
              <a:t>ИТОГОВАЯ АТТЕСТАЦИЯ</a:t>
            </a:r>
            <a:endParaRPr lang="ru-RU" sz="4000" dirty="0">
              <a:solidFill>
                <a:schemeClr val="bg1"/>
              </a:solidFill>
              <a:latin typeface="IBM Plex Sans" charset="0"/>
            </a:endParaRPr>
          </a:p>
        </p:txBody>
      </p:sp>
      <p:sp>
        <p:nvSpPr>
          <p:cNvPr id="13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831850" y="8397875"/>
            <a:ext cx="7503432" cy="20144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Автор работы:</a:t>
            </a:r>
            <a:endParaRPr lang="en-US" sz="2400" dirty="0" smtClean="0">
              <a:solidFill>
                <a:srgbClr val="FFFFFF"/>
              </a:solidFill>
              <a:latin typeface="IBM Plex Sans" charset="0"/>
              <a:cs typeface="Times New Roman" panose="02020603050405020304" pitchFamily="18" charset="0"/>
            </a:endParaRPr>
          </a:p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Сорокин Максим Евгеньевич</a:t>
            </a:r>
          </a:p>
          <a:p>
            <a:endParaRPr lang="ru-RU" sz="2400" dirty="0" smtClean="0">
              <a:solidFill>
                <a:schemeClr val="bg1"/>
              </a:solidFill>
              <a:latin typeface="IBM Plex Sans" charset="0"/>
            </a:endParaRP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Руководитель:</a:t>
            </a:r>
          </a:p>
          <a:p>
            <a:r>
              <a:rPr lang="ru-RU" sz="2400" dirty="0" smtClean="0">
                <a:solidFill>
                  <a:schemeClr val="bg1"/>
                </a:solidFill>
                <a:latin typeface="IBM Plex Sans" charset="0"/>
              </a:rPr>
              <a:t>Корнеева Елена Игоревна</a:t>
            </a:r>
            <a:endParaRPr lang="ru-RU" sz="24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="" xmlns:a16="http://schemas.microsoft.com/office/drawing/2014/main" id="{40774437-FE01-4D9A-896C-EBCBFB755936}"/>
              </a:ext>
            </a:extLst>
          </p:cNvPr>
          <p:cNvSpPr txBox="1"/>
          <p:nvPr/>
        </p:nvSpPr>
        <p:spPr>
          <a:xfrm>
            <a:off x="0" y="10379075"/>
            <a:ext cx="20104100" cy="62378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 algn="ctr">
              <a:lnSpc>
                <a:spcPct val="120000"/>
              </a:lnSpc>
            </a:pPr>
            <a:r>
              <a:rPr lang="ru-RU" sz="3600" dirty="0" err="1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Иннополис</a:t>
            </a:r>
            <a:r>
              <a:rPr lang="ru-RU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rgbClr val="FFFFFF"/>
                </a:solidFill>
                <a:latin typeface="IBM Plex Sans" charset="0"/>
                <a:cs typeface="Times New Roman" panose="02020603050405020304" pitchFamily="18" charset="0"/>
              </a:rPr>
              <a:t>2023</a:t>
            </a:r>
            <a:endParaRPr lang="ru-RU" sz="3600" dirty="0">
              <a:solidFill>
                <a:schemeClr val="bg1"/>
              </a:solidFill>
              <a:latin typeface="IBM Plex Sans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79243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="" xmlns:a16="http://schemas.microsoft.com/office/drawing/2014/main" id="{A849BAEC-F245-4682-ACCE-291D3FC36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5CB473C5-59D5-41D0-9239-5C4F2B5184A0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Варианты рамок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="" xmlns:a16="http://schemas.microsoft.com/office/drawing/2014/main" id="{0DE9F28A-2EB5-4E21-92EA-946920DE8DC9}"/>
              </a:ext>
            </a:extLst>
          </p:cNvPr>
          <p:cNvSpPr/>
          <p:nvPr/>
        </p:nvSpPr>
        <p:spPr>
          <a:xfrm>
            <a:off x="831850" y="2759075"/>
            <a:ext cx="8153398" cy="38862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111D8965-2D47-483C-9906-F7B5FE28B9D2}"/>
              </a:ext>
            </a:extLst>
          </p:cNvPr>
          <p:cNvSpPr txBox="1"/>
          <p:nvPr/>
        </p:nvSpPr>
        <p:spPr>
          <a:xfrm>
            <a:off x="16518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59CCC8DA-E53A-4F1E-8148-AF8126BD7414}"/>
              </a:ext>
            </a:extLst>
          </p:cNvPr>
          <p:cNvSpPr txBox="1"/>
          <p:nvPr/>
        </p:nvSpPr>
        <p:spPr>
          <a:xfrm>
            <a:off x="1651813" y="4598144"/>
            <a:ext cx="62666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="" xmlns:a16="http://schemas.microsoft.com/office/drawing/2014/main" id="{114ED48D-ACF6-475B-A8AB-EFDB2E3B4889}"/>
              </a:ext>
            </a:extLst>
          </p:cNvPr>
          <p:cNvSpPr/>
          <p:nvPr/>
        </p:nvSpPr>
        <p:spPr>
          <a:xfrm>
            <a:off x="9366250" y="2759075"/>
            <a:ext cx="8153398" cy="3886200"/>
          </a:xfrm>
          <a:prstGeom prst="roundRect">
            <a:avLst/>
          </a:prstGeom>
          <a:solidFill>
            <a:srgbClr val="333333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3" name="object 4">
            <a:extLst>
              <a:ext uri="{FF2B5EF4-FFF2-40B4-BE49-F238E27FC236}">
                <a16:creationId xmlns="" xmlns:a16="http://schemas.microsoft.com/office/drawing/2014/main" id="{4D0379F3-C787-408F-A372-039CD66415EE}"/>
              </a:ext>
            </a:extLst>
          </p:cNvPr>
          <p:cNvSpPr txBox="1"/>
          <p:nvPr/>
        </p:nvSpPr>
        <p:spPr>
          <a:xfrm>
            <a:off x="10186214" y="3607544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4" name="object 4">
            <a:extLst>
              <a:ext uri="{FF2B5EF4-FFF2-40B4-BE49-F238E27FC236}">
                <a16:creationId xmlns="" xmlns:a16="http://schemas.microsoft.com/office/drawing/2014/main" id="{01A943E0-2F62-46F7-90B0-FF077D02B5ED}"/>
              </a:ext>
            </a:extLst>
          </p:cNvPr>
          <p:cNvSpPr txBox="1"/>
          <p:nvPr/>
        </p:nvSpPr>
        <p:spPr>
          <a:xfrm>
            <a:off x="10186213" y="4598144"/>
            <a:ext cx="6419038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="" xmlns:a16="http://schemas.microsoft.com/office/drawing/2014/main" id="{382F982C-569E-4130-ACB6-5A73529023BC}"/>
              </a:ext>
            </a:extLst>
          </p:cNvPr>
          <p:cNvSpPr/>
          <p:nvPr/>
        </p:nvSpPr>
        <p:spPr>
          <a:xfrm>
            <a:off x="831850" y="7033032"/>
            <a:ext cx="8153398" cy="3886200"/>
          </a:xfrm>
          <a:prstGeom prst="roundRect">
            <a:avLst/>
          </a:prstGeom>
          <a:solidFill>
            <a:srgbClr val="FFFFFF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6" name="object 4">
            <a:extLst>
              <a:ext uri="{FF2B5EF4-FFF2-40B4-BE49-F238E27FC236}">
                <a16:creationId xmlns="" xmlns:a16="http://schemas.microsoft.com/office/drawing/2014/main" id="{D9257433-C0D8-4E55-A9D0-8644F4776C10}"/>
              </a:ext>
            </a:extLst>
          </p:cNvPr>
          <p:cNvSpPr txBox="1"/>
          <p:nvPr/>
        </p:nvSpPr>
        <p:spPr>
          <a:xfrm>
            <a:off x="16518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27" name="object 4">
            <a:extLst>
              <a:ext uri="{FF2B5EF4-FFF2-40B4-BE49-F238E27FC236}">
                <a16:creationId xmlns="" xmlns:a16="http://schemas.microsoft.com/office/drawing/2014/main" id="{C370C505-0A3B-4224-B35E-F8EFACFA6B3B}"/>
              </a:ext>
            </a:extLst>
          </p:cNvPr>
          <p:cNvSpPr txBox="1"/>
          <p:nvPr/>
        </p:nvSpPr>
        <p:spPr>
          <a:xfrm>
            <a:off x="1651812" y="8872101"/>
            <a:ext cx="62666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sp>
        <p:nvSpPr>
          <p:cNvPr id="28" name="Прямоугольник: скругленные углы 27">
            <a:extLst>
              <a:ext uri="{FF2B5EF4-FFF2-40B4-BE49-F238E27FC236}">
                <a16:creationId xmlns="" xmlns:a16="http://schemas.microsoft.com/office/drawing/2014/main" id="{44EA5078-4174-44CD-B09D-1613EB0FF99C}"/>
              </a:ext>
            </a:extLst>
          </p:cNvPr>
          <p:cNvSpPr/>
          <p:nvPr/>
        </p:nvSpPr>
        <p:spPr>
          <a:xfrm>
            <a:off x="9366250" y="7033032"/>
            <a:ext cx="8153398" cy="3886200"/>
          </a:xfrm>
          <a:prstGeom prst="roundRect">
            <a:avLst/>
          </a:prstGeom>
          <a:noFill/>
          <a:ln>
            <a:solidFill>
              <a:srgbClr val="91A3B0"/>
            </a:solidFill>
          </a:ln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29" name="object 4">
            <a:extLst>
              <a:ext uri="{FF2B5EF4-FFF2-40B4-BE49-F238E27FC236}">
                <a16:creationId xmlns="" xmlns:a16="http://schemas.microsoft.com/office/drawing/2014/main" id="{F75F3BB0-82BE-4E45-A36B-7E78B6F08BDC}"/>
              </a:ext>
            </a:extLst>
          </p:cNvPr>
          <p:cNvSpPr txBox="1"/>
          <p:nvPr/>
        </p:nvSpPr>
        <p:spPr>
          <a:xfrm>
            <a:off x="10186214" y="7881501"/>
            <a:ext cx="7046560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30" name="object 4">
            <a:extLst>
              <a:ext uri="{FF2B5EF4-FFF2-40B4-BE49-F238E27FC236}">
                <a16:creationId xmlns="" xmlns:a16="http://schemas.microsoft.com/office/drawing/2014/main" id="{553FF3F7-8D83-4416-A69D-9F9C127700F3}"/>
              </a:ext>
            </a:extLst>
          </p:cNvPr>
          <p:cNvSpPr txBox="1"/>
          <p:nvPr/>
        </p:nvSpPr>
        <p:spPr>
          <a:xfrm>
            <a:off x="10186212" y="8872101"/>
            <a:ext cx="6419039" cy="1320125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magna.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D178D88B-08EC-F708-4EBA-4E11B8988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06053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Пример рамки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="" xmlns:a16="http://schemas.microsoft.com/office/drawing/2014/main" id="{BE74930A-B6E9-4823-B541-1CCB51CACD9D}"/>
              </a:ext>
            </a:extLst>
          </p:cNvPr>
          <p:cNvSpPr/>
          <p:nvPr/>
        </p:nvSpPr>
        <p:spPr>
          <a:xfrm>
            <a:off x="10890250" y="2073275"/>
            <a:ext cx="8229602" cy="8763000"/>
          </a:xfrm>
          <a:prstGeom prst="roundRect">
            <a:avLst/>
          </a:prstGeom>
          <a:solidFill>
            <a:srgbClr val="91A3B0"/>
          </a:solidFill>
        </p:spPr>
        <p:txBody>
          <a:bodyPr wrap="square" lIns="0" tIns="0" rIns="0" bIns="0" rtlCol="0" anchor="ctr"/>
          <a:lstStyle/>
          <a:p>
            <a:pPr algn="l"/>
            <a:endParaRPr lang="ru-RU" dirty="0"/>
          </a:p>
        </p:txBody>
      </p:sp>
      <p:sp>
        <p:nvSpPr>
          <p:cNvPr id="17" name="object 4">
            <a:extLst>
              <a:ext uri="{FF2B5EF4-FFF2-40B4-BE49-F238E27FC236}">
                <a16:creationId xmlns="" xmlns:a16="http://schemas.microsoft.com/office/drawing/2014/main" id="{D215E94E-B2AA-4286-9778-51673EBAE759}"/>
              </a:ext>
            </a:extLst>
          </p:cNvPr>
          <p:cNvSpPr txBox="1"/>
          <p:nvPr/>
        </p:nvSpPr>
        <p:spPr>
          <a:xfrm>
            <a:off x="12091577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sp>
        <p:nvSpPr>
          <p:cNvPr id="19" name="object 4">
            <a:extLst>
              <a:ext uri="{FF2B5EF4-FFF2-40B4-BE49-F238E27FC236}">
                <a16:creationId xmlns="" xmlns:a16="http://schemas.microsoft.com/office/drawing/2014/main" id="{2B41E482-24FE-4D41-A0B8-A45D8BA4AEF0}"/>
              </a:ext>
            </a:extLst>
          </p:cNvPr>
          <p:cNvSpPr txBox="1"/>
          <p:nvPr/>
        </p:nvSpPr>
        <p:spPr>
          <a:xfrm>
            <a:off x="11728813" y="3749675"/>
            <a:ext cx="7613287" cy="474875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dolore magna.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ad minim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ex.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  <a:p>
            <a:pPr marL="363842" marR="8377" indent="-342900">
              <a:lnSpc>
                <a:spcPct val="120000"/>
              </a:lnSpc>
              <a:spcBef>
                <a:spcPts val="3000"/>
              </a:spcBef>
              <a:buFont typeface="IBM Plex Mono" panose="020B0509050203000203" pitchFamily="49" charset="-52"/>
              <a:buChar char="–"/>
            </a:pP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vel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dolor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hendrerit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in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vulputate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velit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</a:b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esse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molestie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, vel </a:t>
            </a:r>
            <a:r>
              <a:rPr lang="en-US" sz="2400" dirty="0" err="1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illum</a:t>
            </a:r>
            <a:r>
              <a:rPr lang="en-US" sz="24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. </a:t>
            </a:r>
            <a:endParaRPr lang="ru-RU" sz="2400" dirty="0">
              <a:solidFill>
                <a:srgbClr val="FFFFFF"/>
              </a:solidFill>
              <a:latin typeface="IBM Plex Mono" panose="020B0509050203000203"/>
              <a:cs typeface="Times New Roman" panose="02020603050405020304" pitchFamily="18" charset="0"/>
            </a:endParaRPr>
          </a:p>
        </p:txBody>
      </p:sp>
      <p:sp>
        <p:nvSpPr>
          <p:cNvPr id="20" name="object 4">
            <a:extLst>
              <a:ext uri="{FF2B5EF4-FFF2-40B4-BE49-F238E27FC236}">
                <a16:creationId xmlns="" xmlns:a16="http://schemas.microsoft.com/office/drawing/2014/main" id="{4ABF32C5-D2F2-4E3D-864F-93219112AA8D}"/>
              </a:ext>
            </a:extLst>
          </p:cNvPr>
          <p:cNvSpPr txBox="1"/>
          <p:nvPr/>
        </p:nvSpPr>
        <p:spPr>
          <a:xfrm>
            <a:off x="831850" y="7771719"/>
            <a:ext cx="8686800" cy="220652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Lorem ipsum dolor sit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amet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consectetuer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adipiscing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elit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sed diam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nonummy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nibh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euismod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tincidunt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laoreet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dolore magna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erat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volutpat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Ut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wisi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enim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ad minim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veniam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quis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nostrud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exerci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tation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ullamcorper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suscipit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lobortis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nisl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ut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aliquip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ex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ea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commodo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consequat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. Duis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autem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vel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eum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IBM Plex Sans regular"/>
                <a:cs typeface="Times New Roman" panose="02020603050405020304" pitchFamily="18" charset="0"/>
              </a:rPr>
              <a:t>iriure</a:t>
            </a:r>
            <a:r>
              <a:rPr lang="en-US" sz="2400" dirty="0">
                <a:latin typeface="IBM Plex Sans regular"/>
                <a:cs typeface="Times New Roman" panose="02020603050405020304" pitchFamily="18" charset="0"/>
              </a:rPr>
              <a:t> dolor in</a:t>
            </a:r>
          </a:p>
        </p:txBody>
      </p:sp>
      <p:sp>
        <p:nvSpPr>
          <p:cNvPr id="21" name="object 4">
            <a:extLst>
              <a:ext uri="{FF2B5EF4-FFF2-40B4-BE49-F238E27FC236}">
                <a16:creationId xmlns="" xmlns:a16="http://schemas.microsoft.com/office/drawing/2014/main" id="{1FE19B69-6086-4F94-ACA6-EB482913D9CD}"/>
              </a:ext>
            </a:extLst>
          </p:cNvPr>
          <p:cNvSpPr txBox="1"/>
          <p:nvPr/>
        </p:nvSpPr>
        <p:spPr>
          <a:xfrm>
            <a:off x="838563" y="6781119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Подзаголовок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11F121B4-3C9A-7618-EC77-97D0C24CCF7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99451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B2927C8-9366-4E1B-BE22-C10AC0AB6D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latin typeface="IBM Plex Sans regular"/>
                <a:cs typeface="Times New Roman" panose="02020603050405020304" pitchFamily="18" charset="0"/>
              </a:rPr>
              <a:t>Основной</a:t>
            </a:r>
            <a:endParaRPr lang="en-US" sz="2400" dirty="0"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EB2A57C0-FD94-9264-9B9E-053B796E0D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80142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0D47F193-2573-4FE6-9786-93C25B4E7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1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45F7FD7A-A756-0F88-A7DC-B0FC11EDF9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38594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899B4A25-2D57-4F91-AD86-1C0A536C26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" y="-1892"/>
            <a:ext cx="20100737" cy="11311242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2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D66879F8-F42C-B8DF-74CE-F094E4DDF1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02328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E496887E-C52D-4B9B-86A5-35130CD528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0"/>
            <a:ext cx="20104100" cy="1130266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3 Вариант</a:t>
            </a: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32CF5B1D-AC28-64AA-E9EF-D8E42AD705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657515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5F274A42-E2C1-4295-BE77-724366FEDB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" y="0"/>
            <a:ext cx="20097374" cy="11309350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800" b="1" dirty="0">
                <a:solidFill>
                  <a:srgbClr val="15B012"/>
                </a:solidFill>
                <a:latin typeface="Montserrat SemiBold" pitchFamily="2" charset="77"/>
                <a:cs typeface="Times New Roman" panose="02020603050405020304" pitchFamily="18" charset="0"/>
              </a:rPr>
              <a:t>Фон слайда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3749675"/>
            <a:ext cx="8686800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24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Дополнительный</a:t>
            </a:r>
            <a:endParaRPr lang="en-US" sz="24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="" xmlns:a16="http://schemas.microsoft.com/office/drawing/2014/main" id="{97FCE206-17C7-4561-B19B-F49EE0FEEE83}"/>
              </a:ext>
            </a:extLst>
          </p:cNvPr>
          <p:cNvSpPr txBox="1"/>
          <p:nvPr/>
        </p:nvSpPr>
        <p:spPr>
          <a:xfrm>
            <a:off x="838563" y="2759075"/>
            <a:ext cx="7613287" cy="450976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2800" dirty="0">
                <a:solidFill>
                  <a:schemeClr val="bg1"/>
                </a:solidFill>
                <a:latin typeface="Montserrat SemiBold" pitchFamily="2" charset="77"/>
                <a:cs typeface="Times New Roman" panose="02020603050405020304" pitchFamily="18" charset="0"/>
              </a:rPr>
              <a:t>4 Вариант</a:t>
            </a: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BA5CCA2B-B383-0537-084F-7D689F9767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87641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C8CB9CC4-28B1-44E5-880E-B53A22EEF8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"/>
            <a:ext cx="20104100" cy="113085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4A5A272-7891-46FF-91F3-66F7CF7A8DFF}"/>
              </a:ext>
            </a:extLst>
          </p:cNvPr>
          <p:cNvSpPr txBox="1"/>
          <p:nvPr/>
        </p:nvSpPr>
        <p:spPr>
          <a:xfrm>
            <a:off x="831850" y="4587875"/>
            <a:ext cx="7996464" cy="2124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Спасибо </a:t>
            </a:r>
          </a:p>
          <a:p>
            <a:pPr>
              <a:lnSpc>
                <a:spcPct val="114000"/>
              </a:lnSpc>
            </a:pPr>
            <a:r>
              <a:rPr lang="ru-RU" sz="6000" dirty="0">
                <a:solidFill>
                  <a:schemeClr val="bg1"/>
                </a:solidFill>
                <a:latin typeface="IBM Plex Sans" charset="0"/>
              </a:rPr>
              <a:t>за внимание</a:t>
            </a: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AB072B4C-358A-42AD-824B-DE1707BBD1F6}"/>
              </a:ext>
            </a:extLst>
          </p:cNvPr>
          <p:cNvSpPr txBox="1"/>
          <p:nvPr/>
        </p:nvSpPr>
        <p:spPr>
          <a:xfrm>
            <a:off x="831850" y="9898404"/>
            <a:ext cx="7996464" cy="35550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sotge@hotmail.com</a:t>
            </a:r>
            <a:endParaRPr lang="ru-RU" sz="2000" dirty="0" smtClean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="" xmlns:a16="http://schemas.microsoft.com/office/drawing/2014/main" id="{BE953AA4-62E9-4F56-B4C2-CB08921AED52}"/>
              </a:ext>
            </a:extLst>
          </p:cNvPr>
          <p:cNvSpPr txBox="1"/>
          <p:nvPr/>
        </p:nvSpPr>
        <p:spPr>
          <a:xfrm>
            <a:off x="831850" y="9464675"/>
            <a:ext cx="7503432" cy="43372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</a:pPr>
            <a:r>
              <a:rPr lang="ru-RU" sz="2400" dirty="0" smtClean="0">
                <a:solidFill>
                  <a:srgbClr val="FFFFFF"/>
                </a:solidFill>
                <a:latin typeface="IBM Plex Sans"/>
                <a:cs typeface="Times New Roman" panose="02020603050405020304" pitchFamily="18" charset="0"/>
              </a:rPr>
              <a:t>Сорокин Максим Евгеньевич</a:t>
            </a:r>
            <a:endParaRPr lang="ru-RU" sz="2400" dirty="0">
              <a:solidFill>
                <a:srgbClr val="FFFFFF"/>
              </a:solidFill>
              <a:latin typeface="IBM Plex Sans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снимок экрана, Графика&#10;&#10;Автоматически созданное описание">
            <a:extLst>
              <a:ext uri="{FF2B5EF4-FFF2-40B4-BE49-F238E27FC236}">
                <a16:creationId xmlns="" xmlns:a16="http://schemas.microsoft.com/office/drawing/2014/main" id="{7CD5B39F-D467-0E4A-2425-7FF5FFC997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880000" cy="7588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8778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Актуальность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7776059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>
              <a:spcBef>
                <a:spcPts val="3000"/>
              </a:spcBef>
            </a:pP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Одним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из наиболее важных достижений добычи нефти и газа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является бурение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 скважин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 сегодняшний день нефтегазовый комплекс играет важнейшую роль в развитии экономики Российской Федерации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Такие комплексы должны работать в непрерывном цикле. Анализируя одну из нефтяных скважин, можно выявить проблему в раннем оповещении поломок и нестабильной работы. Рутинной задачей является сбор, обработка и визуализация работы системы по добыче нефти. Внедрение технологий искусственного интеллекта могут ускорить процесс раннего выявления работы нефтяных скважин, качество работы и анализ в зависимости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от метеорологических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</a:t>
            </a:r>
            <a:r>
              <a:rPr lang="en-US" sz="2400" dirty="0" smtClean="0">
                <a:latin typeface="IBM Plex Sans"/>
                <a:cs typeface="Times New Roman" panose="02020603050405020304" pitchFamily="18" charset="0"/>
              </a:rPr>
              <a:t>.</a:t>
            </a:r>
          </a:p>
          <a:p>
            <a:pPr marR="8377" indent="534988" algn="just"/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Объект 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исследования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– нефтяная скважина № 807.</a:t>
            </a: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Предмет исследования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влияние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метеорологических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на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работу нефтяной скважины №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807 с использованием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искусственного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интеллекта.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Цель работы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 – создать инструмент анализа работы нефтяной скважины в зависимости от погодных условий и явлений для раннего обнаружения неисправностей.</a:t>
            </a:r>
          </a:p>
          <a:p>
            <a:pPr indent="534988" algn="just">
              <a:spcBef>
                <a:spcPts val="0"/>
              </a:spcBef>
            </a:pP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>
              <a:spcBef>
                <a:spcPts val="0"/>
              </a:spcBef>
            </a:pPr>
            <a:r>
              <a:rPr lang="ru-RU" sz="2400" b="1" dirty="0" smtClean="0">
                <a:latin typeface="IBM Plex Sans regular"/>
                <a:cs typeface="Times New Roman" pitchFamily="18" charset="0"/>
              </a:rPr>
              <a:t>Решаемые задачи</a:t>
            </a:r>
            <a:r>
              <a:rPr lang="ru-RU" sz="2400" b="1" dirty="0" smtClean="0">
                <a:latin typeface="IBM Plex Sans regular"/>
                <a:cs typeface="Times New Roman" pitchFamily="18" charset="0"/>
              </a:rPr>
              <a:t>:</a:t>
            </a:r>
            <a:endParaRPr lang="ru-RU" sz="2400" b="1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Сформулировать гипотезу по данным;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Собрать данные из разрозненных источников;</a:t>
            </a: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Провести исследовательский анализ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данных и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визуализировать основные распределения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Запустить базовые модели машинного обучения;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Оценить качество результата по релевантным для задачи метрикам;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Получить отчеты по результатам;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  <a:p>
            <a:pPr indent="534988" algn="just">
              <a:spcBef>
                <a:spcPts val="0"/>
              </a:spcBef>
              <a:buFont typeface="+mj-lt"/>
              <a:buAutoNum type="arabicPeriod"/>
            </a:pPr>
            <a:r>
              <a:rPr lang="ru-RU" sz="2400" dirty="0" smtClean="0">
                <a:latin typeface="IBM Plex Sans regular"/>
                <a:cs typeface="Times New Roman" pitchFamily="18" charset="0"/>
              </a:rPr>
              <a:t>Сделать выводы и дать дальнейшие 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рекомендации</a:t>
            </a:r>
            <a:r>
              <a:rPr lang="ru-RU" sz="2400" dirty="0" smtClean="0">
                <a:latin typeface="IBM Plex Sans regular"/>
                <a:cs typeface="Times New Roman" pitchFamily="18" charset="0"/>
              </a:rPr>
              <a:t>.</a:t>
            </a:r>
            <a:endParaRPr lang="ru-RU" sz="2400" dirty="0" smtClean="0">
              <a:latin typeface="IBM Plex Sans regular"/>
              <a:cs typeface="Times New Roman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Сбор данных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из разрозненных источников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260541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Источник:</a:t>
            </a:r>
          </a:p>
          <a:p>
            <a:pPr marR="8377" indent="534988" algn="just"/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Веб-сайт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с архивными данными о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погоде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в село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Самбург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: 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https://pogoda1.ru/samburg/arkhiv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/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Набор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содержит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данные с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07.06.2017 года по настоящее время.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Ближайшее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к нефтяной скважине поселение (находится в 24 км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) с известными метеорологическими данными. Село расположено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в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Ямало-Ненецком автономном округе,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Пуровский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район.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Разработан и применен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парсер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HTML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страниц в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CSV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файл для представления данных в удобочитаемый формат.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Собрано 2350 строк данных.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Основные метеорологические параметры: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13050" y="4740275"/>
            <a:ext cx="14466887" cy="6399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Сбор данных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из разрозненных источников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260541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Источник:</a:t>
            </a:r>
          </a:p>
          <a:p>
            <a:pPr marR="8377" indent="534988" algn="just"/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Датасет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нефтяной скважины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№ 807: 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https://</a:t>
            </a:r>
            <a:r>
              <a:rPr lang="en-US" sz="2400" u="sng" dirty="0" smtClean="0">
                <a:latin typeface="IBM Plex Sans regular"/>
                <a:cs typeface="Times New Roman" panose="02020603050405020304" pitchFamily="18" charset="0"/>
              </a:rPr>
              <a:t>www.kaggle.com/datasets/ruslanzalevskikh/oil-well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.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Набор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содержит 2939 строки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данных о работе нефтяной скважины.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Площадь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21,05155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га.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Глубина скважины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4100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м.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Тюменская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область, ЯНАО,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Пуровский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район. Объект находится в 114 км по азимуту 341,21° от аэропорта г.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Тарко-Сале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, и в 27,1 км по азимуту 135,49° от аэропорта г. Новый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Уренгой.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 (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ш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ирота: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66.80035786146756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, долгота: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78.38975066524623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).</a:t>
            </a: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Разработан и применен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парсер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Excel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документа в </a:t>
            </a:r>
            <a:r>
              <a:rPr lang="en-US" sz="2400" dirty="0" smtClean="0">
                <a:latin typeface="IBM Plex Sans regular"/>
                <a:cs typeface="Times New Roman" panose="02020603050405020304" pitchFamily="18" charset="0"/>
              </a:rPr>
              <a:t>CSV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файл для представления данных в удобочитаемый формат.</a:t>
            </a:r>
            <a:endParaRPr lang="ru-RU" sz="2400" dirty="0" smtClean="0">
              <a:latin typeface="IBM Plex Sans regular"/>
              <a:cs typeface="Times New Roman" panose="02020603050405020304" pitchFamily="18" charset="0"/>
            </a:endParaRPr>
          </a:p>
          <a:p>
            <a:pPr marR="8377" indent="534988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Основные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параметры эксплуатации нефтяной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скважины: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0850" y="4968875"/>
            <a:ext cx="19248761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Исследовательский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анализ данных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149741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Произведена подготовка данных в плане заполнения пустых значений – наиболее встречающимися значениями. Перевод категориальных данных в числовые. Изменены типы данных в необходимые числовые. Слияние данных по известным датам из двух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датасетов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. Произведено удаление ненужных столбцов (типа идентификаторов и ссылочных данных).</a:t>
            </a:r>
          </a:p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Итоговый объединенный </a:t>
            </a:r>
            <a:r>
              <a:rPr lang="ru-RU" sz="2400" dirty="0" err="1" smtClean="0">
                <a:latin typeface="IBM Plex Sans regular"/>
                <a:cs typeface="Times New Roman" panose="02020603050405020304" pitchFamily="18" charset="0"/>
              </a:rPr>
              <a:t>датасет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3250" y="4359275"/>
            <a:ext cx="18942241" cy="522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Исследовательский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анализ данных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758753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Произведен расчет коэффициентов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корреляции для всех столбцов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(не 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связаны ли между собой какие-либо атрибуты</a:t>
            </a:r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). Отсечена корреляция менее 10%: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5650" y="2911475"/>
            <a:ext cx="18605518" cy="8193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8EC10AF2-4779-4BEA-B303-B6B4873C11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9"/>
            <a:ext cx="20104100" cy="11304631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="" xmlns:a16="http://schemas.microsoft.com/office/drawing/2014/main" id="{20F932D0-1221-47CA-B9C5-7F560EE274E1}"/>
              </a:ext>
            </a:extLst>
          </p:cNvPr>
          <p:cNvSpPr txBox="1"/>
          <p:nvPr/>
        </p:nvSpPr>
        <p:spPr>
          <a:xfrm>
            <a:off x="831850" y="1082675"/>
            <a:ext cx="14624079" cy="635642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/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Исследовательский </a:t>
            </a:r>
            <a:r>
              <a:rPr lang="ru-RU" sz="4000" b="1" dirty="0" smtClean="0">
                <a:solidFill>
                  <a:srgbClr val="15B012"/>
                </a:solidFill>
                <a:latin typeface="IBM Plex Sans regular"/>
                <a:cs typeface="Times New Roman" panose="02020603050405020304" pitchFamily="18" charset="0"/>
              </a:rPr>
              <a:t>анализ данных</a:t>
            </a:r>
            <a:endParaRPr lang="ru-RU" sz="4000" b="1" dirty="0">
              <a:solidFill>
                <a:srgbClr val="15B012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="" xmlns:a16="http://schemas.microsoft.com/office/drawing/2014/main" id="{92C88FE5-21D1-48F3-BA42-62CAAB8CE265}"/>
              </a:ext>
            </a:extLst>
          </p:cNvPr>
          <p:cNvSpPr txBox="1"/>
          <p:nvPr/>
        </p:nvSpPr>
        <p:spPr>
          <a:xfrm>
            <a:off x="831850" y="2073275"/>
            <a:ext cx="18364200" cy="389421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R="8377" indent="534988" algn="just"/>
            <a:r>
              <a:rPr lang="ru-RU" sz="2400" dirty="0" smtClean="0">
                <a:latin typeface="IBM Plex Sans regular"/>
                <a:cs typeface="Times New Roman" panose="02020603050405020304" pitchFamily="18" charset="0"/>
              </a:rPr>
              <a:t>Собраны пары с высокой корреляцией:</a:t>
            </a:r>
            <a:endParaRPr lang="ru-RU" sz="1600" dirty="0" smtClean="0"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="" xmlns:a16="http://schemas.microsoft.com/office/drawing/2014/main" id="{651800DA-7DA4-6A63-EA59-0974636CB5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400" y="1159200"/>
            <a:ext cx="2556000" cy="598834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556250" y="2759075"/>
            <a:ext cx="8274043" cy="8179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304338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sorokin.m.e\Downloads\marlin-a-and-marlin-b.jpg"/>
          <p:cNvPicPr>
            <a:picLocks noChangeAspect="1" noChangeArrowheads="1"/>
          </p:cNvPicPr>
          <p:nvPr/>
        </p:nvPicPr>
        <p:blipFill>
          <a:blip r:embed="rId2" cstate="print">
            <a:lum/>
          </a:blip>
          <a:srcRect r="3328" b="16803"/>
          <a:stretch>
            <a:fillRect/>
          </a:stretch>
        </p:blipFill>
        <p:spPr bwMode="auto">
          <a:xfrm>
            <a:off x="0" y="0"/>
            <a:ext cx="20104100" cy="11309350"/>
          </a:xfrm>
          <a:prstGeom prst="rect">
            <a:avLst/>
          </a:prstGeom>
          <a:noFill/>
        </p:spPr>
      </p:pic>
      <p:pic>
        <p:nvPicPr>
          <p:cNvPr id="1029" name="Picture 5" descr="C:\Users\sorokin.m.e\Downloads\1614413099_17-p-prozrachnii-temnii-fon-png-23.png"/>
          <p:cNvPicPr>
            <a:picLocks noChangeAspect="1" noChangeArrowheads="1"/>
          </p:cNvPicPr>
          <p:nvPr/>
        </p:nvPicPr>
        <p:blipFill>
          <a:blip r:embed="rId3" cstate="print">
            <a:lum contrast="-40000"/>
          </a:blip>
          <a:srcRect/>
          <a:stretch>
            <a:fillRect/>
          </a:stretch>
        </p:blipFill>
        <p:spPr bwMode="auto">
          <a:xfrm>
            <a:off x="0" y="-1"/>
            <a:ext cx="20104100" cy="11309351"/>
          </a:xfrm>
          <a:prstGeom prst="rect">
            <a:avLst/>
          </a:prstGeom>
          <a:noFill/>
        </p:spPr>
      </p:pic>
      <p:pic>
        <p:nvPicPr>
          <p:cNvPr id="1027" name="Picture 3" descr="C:\Users\sorokin.m.e\Downloads\Рисунок1_pixian_ai.png"/>
          <p:cNvPicPr>
            <a:picLocks noChangeAspect="1" noChangeArrowheads="1"/>
          </p:cNvPicPr>
          <p:nvPr/>
        </p:nvPicPr>
        <p:blipFill>
          <a:blip r:embed="rId4" cstate="print"/>
          <a:srcRect l="57202"/>
          <a:stretch>
            <a:fillRect/>
          </a:stretch>
        </p:blipFill>
        <p:spPr bwMode="auto">
          <a:xfrm>
            <a:off x="11499850" y="0"/>
            <a:ext cx="8604250" cy="1130935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rgbClr val="15B012"/>
                </a:solidFill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ru-RU" sz="4800" dirty="0">
                <a:solidFill>
                  <a:srgbClr val="FFFFFF"/>
                </a:solidFill>
                <a:latin typeface="IBM Plex Sans regular"/>
                <a:cs typeface="Times New Roman" panose="02020603050405020304" pitchFamily="18" charset="0"/>
              </a:rPr>
              <a:t>1 вариант</a:t>
            </a:r>
            <a:endParaRPr lang="en-US" sz="4800" dirty="0">
              <a:solidFill>
                <a:srgbClr val="FFFFFF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7C22807E-3868-A7BF-5224-6F4134B0CD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02966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70F3D00-7589-467F-AEC3-2BBA06CC1B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" y="0"/>
            <a:ext cx="20086911" cy="1130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E314C35-31F5-4D24-AFEC-7A7466F7D364}"/>
              </a:ext>
            </a:extLst>
          </p:cNvPr>
          <p:cNvSpPr txBox="1"/>
          <p:nvPr/>
        </p:nvSpPr>
        <p:spPr>
          <a:xfrm>
            <a:off x="831850" y="4587876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Montserrat SemiBold" panose="00000700000000000000" pitchFamily="2" charset="-52"/>
              </a:rPr>
              <a:t>Разделяющий слайд</a:t>
            </a:r>
          </a:p>
        </p:txBody>
      </p:sp>
      <p:sp>
        <p:nvSpPr>
          <p:cNvPr id="8" name="object 4">
            <a:extLst>
              <a:ext uri="{FF2B5EF4-FFF2-40B4-BE49-F238E27FC236}">
                <a16:creationId xmlns="" xmlns:a16="http://schemas.microsoft.com/office/drawing/2014/main" id="{3EAFB214-4106-4F86-8893-A6E82B38D9F7}"/>
              </a:ext>
            </a:extLst>
          </p:cNvPr>
          <p:cNvSpPr txBox="1"/>
          <p:nvPr/>
        </p:nvSpPr>
        <p:spPr>
          <a:xfrm>
            <a:off x="984250" y="6797675"/>
            <a:ext cx="7848600" cy="847367"/>
          </a:xfrm>
          <a:prstGeom prst="rect">
            <a:avLst/>
          </a:prstGeom>
        </p:spPr>
        <p:txBody>
          <a:bodyPr vert="horz" wrap="square" lIns="0" tIns="19895" rIns="0" bIns="0" rtlCol="0">
            <a:spAutoFit/>
          </a:bodyPr>
          <a:lstStyle/>
          <a:p>
            <a:pPr marL="20942" marR="8377">
              <a:lnSpc>
                <a:spcPct val="120000"/>
              </a:lnSpc>
              <a:spcBef>
                <a:spcPts val="3000"/>
              </a:spcBef>
            </a:pPr>
            <a:r>
              <a:rPr lang="en-US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2</a:t>
            </a:r>
            <a:r>
              <a:rPr lang="ru-RU" sz="4800" dirty="0">
                <a:solidFill>
                  <a:schemeClr val="bg1"/>
                </a:solidFill>
                <a:latin typeface="IBM Plex Sans regular"/>
                <a:cs typeface="Times New Roman" panose="02020603050405020304" pitchFamily="18" charset="0"/>
              </a:rPr>
              <a:t> вариант</a:t>
            </a:r>
            <a:endParaRPr lang="en-US" sz="4800" dirty="0">
              <a:solidFill>
                <a:schemeClr val="bg1"/>
              </a:solidFill>
              <a:latin typeface="IBM Plex Sans regular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="" xmlns:a16="http://schemas.microsoft.com/office/drawing/2014/main" id="{073607AD-2A2F-F2EF-634C-0C65B73342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00" y="1105200"/>
            <a:ext cx="2197317" cy="51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07296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/>
          <a:stretch>
            <a:fillRect t="-105899" b="-27301"/>
          </a:stretch>
        </a:blipFill>
      </a:spPr>
      <a:bodyPr wrap="square" lIns="0" tIns="0" rIns="0" bIns="0" rtlCol="0"/>
      <a:lstStyle>
        <a:defPPr algn="l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6146</TotalTime>
  <Words>570</Words>
  <Application>Microsoft Office PowerPoint</Application>
  <PresentationFormat>Произвольный</PresentationFormat>
  <Paragraphs>84</Paragraphs>
  <Slides>18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Сорокин М.Е.</cp:lastModifiedBy>
  <cp:revision>326</cp:revision>
  <dcterms:created xsi:type="dcterms:W3CDTF">2018-10-03T13:56:53Z</dcterms:created>
  <dcterms:modified xsi:type="dcterms:W3CDTF">2023-11-20T06:37:29Z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2018-10-03T00:00:00Z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2018-10-03T00:00:00Z</vt:filetime>
  </property>
</Properties>
</file>